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6" r:id="rId4"/>
    <p:sldId id="265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121D90A9-EB4B-49C9-ADD1-6157818A29EB}">
          <p14:sldIdLst>
            <p14:sldId id="256"/>
            <p14:sldId id="261"/>
            <p14:sldId id="266"/>
            <p14:sldId id="265"/>
          </p14:sldIdLst>
        </p14:section>
        <p14:section name="Sezione senza titolo" id="{6C376376-0FBD-4847-9C63-6770A2447001}">
          <p14:sldIdLst>
            <p14:sldId id="262"/>
            <p14:sldId id="263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em" initials="o" lastIdx="1" clrIdx="0">
    <p:extLst>
      <p:ext uri="{19B8F6BF-5375-455C-9EA6-DF929625EA0E}">
        <p15:presenceInfo xmlns:p15="http://schemas.microsoft.com/office/powerpoint/2012/main" userId="oe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82" autoAdjust="0"/>
  </p:normalViewPr>
  <p:slideViewPr>
    <p:cSldViewPr>
      <p:cViewPr varScale="1">
        <p:scale>
          <a:sx n="77" d="100"/>
          <a:sy n="77" d="100"/>
        </p:scale>
        <p:origin x="13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178F5-FA17-4BC5-A3F1-5621AB939C96}" type="datetimeFigureOut">
              <a:rPr lang="it-IT" smtClean="0"/>
              <a:t>11/04/2017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C2A8B-8888-43D0-8932-56801E186F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80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Una delle principali tipologie di accadimento pericoloso, tipico della realtà sanitaria, è </a:t>
            </a:r>
            <a:r>
              <a:rPr lang="it-IT" b="1" dirty="0" smtClean="0"/>
              <a:t>l’incidente a </a:t>
            </a:r>
          </a:p>
          <a:p>
            <a:r>
              <a:rPr lang="it-IT" b="1" dirty="0" smtClean="0"/>
              <a:t>rischio biologico</a:t>
            </a:r>
            <a:r>
              <a:rPr lang="it-IT" dirty="0" smtClean="0"/>
              <a:t> definito come qualsiasi situazione i cui l’operatore sanitario viene a contatto con:</a:t>
            </a:r>
          </a:p>
          <a:p>
            <a:r>
              <a:rPr lang="it-IT" dirty="0" smtClean="0"/>
              <a:t> sangue; </a:t>
            </a:r>
          </a:p>
          <a:p>
            <a:r>
              <a:rPr lang="it-IT" dirty="0" smtClean="0"/>
              <a:t> liquidi organici, ovvero secrezioni ed escrezioni, indipendentemente dalla presenza di sangue in </a:t>
            </a:r>
          </a:p>
          <a:p>
            <a:r>
              <a:rPr lang="it-IT" dirty="0" smtClean="0"/>
              <a:t>tracce visibili, escluso il sudore; </a:t>
            </a:r>
          </a:p>
          <a:p>
            <a:r>
              <a:rPr lang="it-IT" dirty="0" smtClean="0"/>
              <a:t> materiali organici tessuti, materiali bioptici o anatomici.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B8FA-7BA7-41C5-B92D-ADEDF1A2424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47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11/04/2017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OD_UNIUD_notifica_infortuni_vers_2015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OD_UNIUD_notifica_infortuni_vers_201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estione.infortunio@uniud.i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latin typeface="Comic Sans MS" panose="030F0702030302020204" pitchFamily="66" charset="0"/>
              </a:rPr>
              <a:t>GESTIONE DEGLI INFORTUNI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latin typeface="Comic Sans MS" panose="030F0702030302020204" pitchFamily="66" charset="0"/>
              </a:rPr>
              <a:t>28/03/2017</a:t>
            </a:r>
          </a:p>
          <a:p>
            <a:r>
              <a:rPr lang="it-IT" dirty="0" smtClean="0">
                <a:latin typeface="Comic Sans MS" panose="030F0702030302020204" pitchFamily="66" charset="0"/>
              </a:rPr>
              <a:t>Corso di Studi in Infermieristica</a:t>
            </a:r>
          </a:p>
          <a:p>
            <a:r>
              <a:rPr lang="it-IT" dirty="0" smtClean="0">
                <a:latin typeface="Comic Sans MS" panose="030F0702030302020204" pitchFamily="66" charset="0"/>
              </a:rPr>
              <a:t>Sede di Udine</a:t>
            </a:r>
            <a:endParaRPr lang="it-IT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1196" y="764704"/>
            <a:ext cx="8229600" cy="1143000"/>
          </a:xfrm>
        </p:spPr>
        <p:txBody>
          <a:bodyPr>
            <a:noAutofit/>
          </a:bodyPr>
          <a:lstStyle/>
          <a:p>
            <a:r>
              <a:rPr lang="it-IT" sz="3200" b="1" dirty="0">
                <a:latin typeface="Comic Sans MS" panose="030F0702030302020204" pitchFamily="66" charset="0"/>
              </a:rPr>
              <a:t>GUIDA AL TIROCINIO CLINICO </a:t>
            </a:r>
            <a:br>
              <a:rPr lang="it-IT" sz="3200" b="1" dirty="0">
                <a:latin typeface="Comic Sans MS" panose="030F0702030302020204" pitchFamily="66" charset="0"/>
              </a:rPr>
            </a:br>
            <a:r>
              <a:rPr lang="it-IT" sz="3200" b="1" dirty="0">
                <a:latin typeface="Comic Sans MS" panose="030F0702030302020204" pitchFamily="66" charset="0"/>
              </a:rPr>
              <a:t>PER GLI STUDENTI DEL PRIMO </a:t>
            </a:r>
            <a:r>
              <a:rPr lang="it-IT" sz="3200" b="1" dirty="0" smtClean="0">
                <a:latin typeface="Comic Sans MS" panose="030F0702030302020204" pitchFamily="66" charset="0"/>
              </a:rPr>
              <a:t>ANNO</a:t>
            </a:r>
            <a:br>
              <a:rPr lang="it-IT" sz="3200" b="1" dirty="0" smtClean="0">
                <a:latin typeface="Comic Sans MS" panose="030F0702030302020204" pitchFamily="66" charset="0"/>
              </a:rPr>
            </a:br>
            <a:r>
              <a:rPr lang="it-IT" sz="2400" b="1" dirty="0" err="1" smtClean="0">
                <a:latin typeface="Comic Sans MS" panose="030F0702030302020204" pitchFamily="66" charset="0"/>
              </a:rPr>
              <a:t>Anno</a:t>
            </a:r>
            <a:r>
              <a:rPr lang="it-IT" sz="2400" b="1" dirty="0">
                <a:latin typeface="Comic Sans MS" panose="030F0702030302020204" pitchFamily="66" charset="0"/>
              </a:rPr>
              <a:t> </a:t>
            </a:r>
            <a:r>
              <a:rPr lang="it-IT" sz="2400" b="1" dirty="0" smtClean="0">
                <a:latin typeface="Comic Sans MS" panose="030F0702030302020204" pitchFamily="66" charset="0"/>
              </a:rPr>
              <a:t>accademico 2016/2017</a:t>
            </a:r>
            <a:endParaRPr lang="it-IT" sz="2400" b="1" dirty="0">
              <a:latin typeface="Comic Sans MS" panose="030F0702030302020204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3568" y="2348880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latin typeface="Comic Sans MS" panose="030F0702030302020204" pitchFamily="66" charset="0"/>
              </a:rPr>
              <a:t>7. Organizzazione, procedure e protocolli</a:t>
            </a:r>
          </a:p>
          <a:p>
            <a:pPr algn="just"/>
            <a:endParaRPr lang="it-IT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dirty="0" smtClean="0">
                <a:latin typeface="Comic Sans MS" panose="030F0702030302020204" pitchFamily="66" charset="0"/>
              </a:rPr>
              <a:t>Lo </a:t>
            </a:r>
            <a:r>
              <a:rPr lang="it-IT" dirty="0">
                <a:latin typeface="Comic Sans MS" panose="030F0702030302020204" pitchFamily="66" charset="0"/>
              </a:rPr>
              <a:t>studente è tenuto a seguire le norme di sicurezza apprese nell’insegnamento </a:t>
            </a:r>
            <a:r>
              <a:rPr lang="it-IT" dirty="0" smtClean="0">
                <a:latin typeface="Comic Sans MS" panose="030F0702030302020204" pitchFamily="66" charset="0"/>
              </a:rPr>
              <a:t>«Prevenzione </a:t>
            </a:r>
            <a:r>
              <a:rPr lang="it-IT" dirty="0">
                <a:latin typeface="Comic Sans MS" panose="030F0702030302020204" pitchFamily="66" charset="0"/>
              </a:rPr>
              <a:t>e Sicurezza </a:t>
            </a:r>
            <a:r>
              <a:rPr lang="it-IT" dirty="0" smtClean="0">
                <a:latin typeface="Comic Sans MS" panose="030F0702030302020204" pitchFamily="66" charset="0"/>
              </a:rPr>
              <a:t>nei luoghi </a:t>
            </a:r>
            <a:r>
              <a:rPr lang="it-IT" dirty="0">
                <a:latin typeface="Comic Sans MS" panose="030F0702030302020204" pitchFamily="66" charset="0"/>
              </a:rPr>
              <a:t>di </a:t>
            </a:r>
            <a:r>
              <a:rPr lang="it-IT" dirty="0" smtClean="0">
                <a:latin typeface="Comic Sans MS" panose="030F0702030302020204" pitchFamily="66" charset="0"/>
              </a:rPr>
              <a:t>lavoro» </a:t>
            </a:r>
            <a:r>
              <a:rPr lang="it-IT" dirty="0">
                <a:latin typeface="Comic Sans MS" panose="030F0702030302020204" pitchFamily="66" charset="0"/>
              </a:rPr>
              <a:t>e quelle specifiche del contesto in cui è inserito e ad adottare comportamenti ed interazioni </a:t>
            </a:r>
            <a:r>
              <a:rPr lang="it-IT" dirty="0" smtClean="0">
                <a:latin typeface="Comic Sans MS" panose="030F0702030302020204" pitchFamily="66" charset="0"/>
              </a:rPr>
              <a:t>coerenti </a:t>
            </a:r>
            <a:r>
              <a:rPr lang="it-IT" dirty="0">
                <a:latin typeface="Comic Sans MS" panose="030F0702030302020204" pitchFamily="66" charset="0"/>
              </a:rPr>
              <a:t>al ruolo che occupa. Qualora siano state certificate idoneità con prescrizione, lo studente è tenuto a </a:t>
            </a:r>
            <a:r>
              <a:rPr lang="it-IT" dirty="0" smtClean="0">
                <a:latin typeface="Comic Sans MS" panose="030F0702030302020204" pitchFamily="66" charset="0"/>
              </a:rPr>
              <a:t>consegnare</a:t>
            </a:r>
            <a:r>
              <a:rPr lang="it-IT" dirty="0">
                <a:latin typeface="Comic Sans MS" panose="030F0702030302020204" pitchFamily="66" charset="0"/>
              </a:rPr>
              <a:t>, il primo giorno di tirocinio, copia del certificato </a:t>
            </a:r>
            <a:r>
              <a:rPr lang="it-IT" dirty="0" smtClean="0">
                <a:latin typeface="Comic Sans MS" panose="030F0702030302020204" pitchFamily="66" charset="0"/>
              </a:rPr>
              <a:t>al Coordinatore </a:t>
            </a:r>
            <a:r>
              <a:rPr lang="it-IT" dirty="0">
                <a:latin typeface="Comic Sans MS" panose="030F0702030302020204" pitchFamily="66" charset="0"/>
              </a:rPr>
              <a:t>Infermieristico di struttura </a:t>
            </a:r>
            <a:r>
              <a:rPr lang="it-IT" dirty="0" smtClean="0">
                <a:latin typeface="Comic Sans MS" panose="030F0702030302020204" pitchFamily="66" charset="0"/>
              </a:rPr>
              <a:t>presso </a:t>
            </a:r>
            <a:r>
              <a:rPr lang="it-IT" dirty="0">
                <a:latin typeface="Comic Sans MS" panose="030F0702030302020204" pitchFamily="66" charset="0"/>
              </a:rPr>
              <a:t>cui farà tirocinio e a rispettare </a:t>
            </a:r>
            <a:r>
              <a:rPr lang="it-IT" dirty="0" smtClean="0">
                <a:latin typeface="Comic Sans MS" panose="030F0702030302020204" pitchFamily="66" charset="0"/>
              </a:rPr>
              <a:t>i piani </a:t>
            </a:r>
            <a:r>
              <a:rPr lang="it-IT" dirty="0">
                <a:latin typeface="Comic Sans MS" panose="030F0702030302020204" pitchFamily="66" charset="0"/>
              </a:rPr>
              <a:t>di attività previsti dalla prescrizione. Qualora sia necessario, lo </a:t>
            </a:r>
            <a:r>
              <a:rPr lang="it-IT" dirty="0" smtClean="0">
                <a:latin typeface="Comic Sans MS" panose="030F0702030302020204" pitchFamily="66" charset="0"/>
              </a:rPr>
              <a:t> studente </a:t>
            </a:r>
            <a:r>
              <a:rPr lang="it-IT" dirty="0">
                <a:latin typeface="Comic Sans MS" panose="030F0702030302020204" pitchFamily="66" charset="0"/>
              </a:rPr>
              <a:t>è altresì tenuto a seguire </a:t>
            </a: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il protocollo di gestione degli infortuni </a:t>
            </a:r>
            <a:r>
              <a:rPr lang="it-IT" dirty="0">
                <a:latin typeface="Comic Sans MS" panose="030F0702030302020204" pitchFamily="66" charset="0"/>
              </a:rPr>
              <a:t>ricevuto durante </a:t>
            </a:r>
            <a:r>
              <a:rPr lang="it-IT" dirty="0" smtClean="0">
                <a:latin typeface="Comic Sans MS" panose="030F0702030302020204" pitchFamily="66" charset="0"/>
              </a:rPr>
              <a:t>il briefing.</a:t>
            </a:r>
            <a:endParaRPr lang="it-IT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52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r>
              <a:rPr lang="it-IT" sz="3200" dirty="0">
                <a:latin typeface="Comic Sans MS" panose="030F0702030302020204" pitchFamily="66" charset="0"/>
              </a:rPr>
              <a:t>GUIDA PER IL TUTORE DI TIROCINIO </a:t>
            </a:r>
            <a:br>
              <a:rPr lang="it-IT" sz="3200" dirty="0">
                <a:latin typeface="Comic Sans MS" panose="030F0702030302020204" pitchFamily="66" charset="0"/>
              </a:rPr>
            </a:br>
            <a:r>
              <a:rPr lang="it-IT" sz="2000" dirty="0">
                <a:latin typeface="Comic Sans MS" panose="030F0702030302020204" pitchFamily="66" charset="0"/>
              </a:rPr>
              <a:t>Anno Accademico </a:t>
            </a:r>
            <a:r>
              <a:rPr lang="it-IT" sz="2000" dirty="0" smtClean="0">
                <a:latin typeface="Comic Sans MS" panose="030F0702030302020204" pitchFamily="66" charset="0"/>
              </a:rPr>
              <a:t>2016-2017</a:t>
            </a:r>
            <a:endParaRPr lang="it-IT" sz="2000" dirty="0">
              <a:latin typeface="Comic Sans MS" panose="030F0702030302020204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7200" y="1988840"/>
            <a:ext cx="8229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latin typeface="Comic Sans MS" panose="030F0702030302020204" pitchFamily="66" charset="0"/>
              </a:rPr>
              <a:t>3.2.3 La sicurezza nell’apprendimento clinico</a:t>
            </a:r>
          </a:p>
          <a:p>
            <a:pPr algn="just"/>
            <a:r>
              <a:rPr lang="it-IT" dirty="0">
                <a:latin typeface="Comic Sans MS" panose="030F0702030302020204" pitchFamily="66" charset="0"/>
              </a:rPr>
              <a:t>Durante il tirocinio lo studente, in ordine all’assicurazione contro gli infortuni sul lavoro, è coperto </a:t>
            </a:r>
            <a:r>
              <a:rPr lang="it-IT" dirty="0" smtClean="0">
                <a:latin typeface="Comic Sans MS" panose="030F0702030302020204" pitchFamily="66" charset="0"/>
              </a:rPr>
              <a:t>da Polizza </a:t>
            </a:r>
            <a:r>
              <a:rPr lang="it-IT" dirty="0">
                <a:latin typeface="Comic Sans MS" panose="030F0702030302020204" pitchFamily="66" charset="0"/>
              </a:rPr>
              <a:t>Assicurativa obbligatoria e relative integrazioni; anche per la Responsabilità Civile, </a:t>
            </a:r>
            <a:r>
              <a:rPr lang="it-IT" dirty="0" smtClean="0">
                <a:latin typeface="Comic Sans MS" panose="030F0702030302020204" pitchFamily="66" charset="0"/>
              </a:rPr>
              <a:t>secondo normativa </a:t>
            </a:r>
            <a:r>
              <a:rPr lang="it-IT" dirty="0">
                <a:latin typeface="Comic Sans MS" panose="030F0702030302020204" pitchFamily="66" charset="0"/>
              </a:rPr>
              <a:t>vigente.</a:t>
            </a:r>
          </a:p>
          <a:p>
            <a:pPr algn="just"/>
            <a:r>
              <a:rPr lang="it-IT" dirty="0">
                <a:latin typeface="Comic Sans MS" panose="030F0702030302020204" pitchFamily="66" charset="0"/>
              </a:rPr>
              <a:t>Al fine di garantire la sicurezza in tirocinio,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il Tutore di Tirocinio è tenuto a comunicare al Tutore </a:t>
            </a:r>
            <a:r>
              <a:rPr lang="it-IT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Didattico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eventuale condizione di Infortunio in Tirocinio</a:t>
            </a:r>
            <a:r>
              <a:rPr lang="it-IT" dirty="0">
                <a:latin typeface="Comic Sans MS" panose="030F0702030302020204" pitchFamily="66" charset="0"/>
              </a:rPr>
              <a:t> (Art. 5 comma 4 RCDS) e supervisionare lo </a:t>
            </a:r>
            <a:r>
              <a:rPr lang="it-IT" dirty="0" smtClean="0">
                <a:latin typeface="Comic Sans MS" panose="030F0702030302020204" pitchFamily="66" charset="0"/>
              </a:rPr>
              <a:t>studente </a:t>
            </a:r>
            <a:r>
              <a:rPr lang="it-IT" dirty="0">
                <a:latin typeface="Comic Sans MS" panose="030F0702030302020204" pitchFamily="66" charset="0"/>
              </a:rPr>
              <a:t>nella procedura stessa, secondo indicazioni della sede didattica. </a:t>
            </a:r>
          </a:p>
          <a:p>
            <a:pPr algn="just"/>
            <a:endParaRPr lang="it-IT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dirty="0" smtClean="0">
                <a:latin typeface="Comic Sans MS" panose="030F0702030302020204" pitchFamily="66" charset="0"/>
              </a:rPr>
              <a:t>La </a:t>
            </a:r>
            <a:r>
              <a:rPr lang="it-IT" dirty="0">
                <a:latin typeface="Comic Sans MS" panose="030F0702030302020204" pitchFamily="66" charset="0"/>
              </a:rPr>
              <a:t>procedura infortuni e la modulistica sono visibili al link:</a:t>
            </a:r>
          </a:p>
          <a:p>
            <a:pPr algn="just"/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http://www.uniud.it/it/didattica/info-didattiche/piano-di-studio/attivita-formative-professionalizzanti</a:t>
            </a:r>
          </a:p>
        </p:txBody>
      </p:sp>
    </p:spTree>
    <p:extLst>
      <p:ext uri="{BB962C8B-B14F-4D97-AF65-F5344CB8AC3E}">
        <p14:creationId xmlns:p14="http://schemas.microsoft.com/office/powerpoint/2010/main" val="9324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56568" y="668933"/>
            <a:ext cx="4221163" cy="1031875"/>
          </a:xfrm>
          <a:prstGeom prst="rect">
            <a:avLst/>
          </a:prstGeom>
          <a:noFill/>
          <a:ln w="76200" cmpd="thickThin">
            <a:solidFill>
              <a:srgbClr val="62242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7160" tIns="91440" rIns="13716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PROCEDERE CON I PROVVEDIMENTI IMMEDIATI PREVISTI DALLA PROCEDURA AZIENDALE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 flipH="1" flipV="1">
            <a:off x="899592" y="1941462"/>
            <a:ext cx="6383862" cy="142240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90500" dir="10800000" algn="ctr" rotWithShape="0">
                    <a:srgbClr val="F79646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006" y="5080794"/>
            <a:ext cx="3591890" cy="15165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sierologia nota </a:t>
            </a:r>
            <a:r>
              <a:rPr kumimoji="0" lang="it-IT" altLang="it-IT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paziente fonte,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 Servizio Sorveglianza Sanitaria 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recupera copia dei risultati HIV,HCV,HBV</a:t>
            </a:r>
            <a:endParaRPr kumimoji="0" lang="it-IT" alt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documentazione non presente, in collaborazione con il tutor clinico e </a:t>
            </a:r>
            <a:r>
              <a:rPr lang="it-IT" altLang="it-IT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sentito </a:t>
            </a:r>
            <a:r>
              <a:rPr lang="it-IT" altLang="it-IT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Servizio </a:t>
            </a:r>
            <a:r>
              <a:rPr lang="it-IT" altLang="it-IT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Sorveglianza Sanitaria, 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 eseguire i prelievi ematici </a:t>
            </a:r>
            <a:r>
              <a:rPr kumimoji="0" lang="it-IT" altLang="it-IT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paziente fonte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it-IT" alt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4007" y="3662482"/>
            <a:ext cx="2364140" cy="1125181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Incidente a rischio biologico</a:t>
            </a: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3039731" y="3449586"/>
            <a:ext cx="1732556" cy="16312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la notifica</a:t>
            </a:r>
            <a:r>
              <a:rPr kumimoji="0" lang="it-IT" altLang="it-IT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kumimoji="0" lang="it-IT" altLang="it-IT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infortunio 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</a:t>
            </a:r>
            <a:r>
              <a:rPr lang="it-IT" altLang="it-IT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ello</a:t>
            </a:r>
            <a:r>
              <a:rPr lang="it-IT" altLang="it-IT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NIA</a:t>
            </a:r>
            <a:r>
              <a:rPr kumimoji="0" lang="it-IT" altLang="it-IT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it-IT" altLang="it-IT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studente </a:t>
            </a:r>
            <a:r>
              <a:rPr kumimoji="0" lang="it-IT" altLang="it-IT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reca al</a:t>
            </a:r>
            <a:r>
              <a:rPr kumimoji="0" lang="it-IT" altLang="it-IT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altLang="it-IT" sz="105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Pronto Soccorso (PS)</a:t>
            </a:r>
            <a:r>
              <a:rPr kumimoji="0" lang="it-IT" altLang="it-IT" sz="105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altLang="it-IT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 sede di tirocinio.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Medico del PS compila il 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Certificato Medico Infortunio (CMI) </a:t>
            </a:r>
            <a:r>
              <a:rPr kumimoji="0" lang="it-IT" altLang="it-IT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 eventuale Modulo INAIL</a:t>
            </a:r>
            <a:endParaRPr kumimoji="0" lang="it-IT" altLang="it-I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 rot="21168758">
            <a:off x="3639641" y="5374657"/>
            <a:ext cx="1128901" cy="884668"/>
          </a:xfrm>
          <a:prstGeom prst="flowChartMultidocumen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HIV,HVV,HBV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utoShape 4"/>
          <p:cNvSpPr>
            <a:spLocks noChangeShapeType="1"/>
          </p:cNvSpPr>
          <p:nvPr/>
        </p:nvSpPr>
        <p:spPr bwMode="auto">
          <a:xfrm flipH="1" flipV="1">
            <a:off x="2675857" y="5516729"/>
            <a:ext cx="941331" cy="19396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012338" y="3586647"/>
            <a:ext cx="4096166" cy="14941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it-IT" altLang="it-IT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studente p</a:t>
            </a:r>
            <a:r>
              <a:rPr kumimoji="0" lang="it-IT" altLang="it-IT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orta o</a:t>
            </a:r>
            <a:r>
              <a:rPr kumimoji="0" lang="it-IT" altLang="it-IT" sz="11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invia</a:t>
            </a:r>
            <a:r>
              <a:rPr kumimoji="0" lang="it-IT" altLang="it-IT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tutta la documentazione in originale</a:t>
            </a:r>
          </a:p>
          <a:p>
            <a:pPr marL="171450" lvl="0" indent="-1714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kumimoji="0" lang="it-IT" altLang="it-IT" sz="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105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it-IT" sz="105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SERVIZIO TUTELA PREVENZIONISTICA presso </a:t>
            </a:r>
            <a:r>
              <a:rPr lang="it-IT" sz="105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SERVIZIO PREVENZIONE E PROTEZIONE D’ATENEO </a:t>
            </a:r>
            <a:r>
              <a:rPr lang="it-IT" sz="1100" b="1" dirty="0" smtClean="0">
                <a:solidFill>
                  <a:srgbClr val="FF0000"/>
                </a:solidFill>
              </a:rPr>
              <a:t>, </a:t>
            </a:r>
            <a:r>
              <a:rPr lang="it-IT" altLang="it-IT" sz="11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Via Cotonificio 114,  </a:t>
            </a:r>
            <a:r>
              <a:rPr lang="it-IT" altLang="it-IT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UDINE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sz="800" b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N.B.: se invia, fare </a:t>
            </a:r>
            <a:r>
              <a:rPr lang="it-IT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PDF a: </a:t>
            </a:r>
            <a:r>
              <a:rPr lang="it-IT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gestione.infortunio@uniud.it</a:t>
            </a:r>
            <a:endParaRPr lang="it-IT" sz="12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sz="1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899592" y="0"/>
            <a:ext cx="6251575" cy="6953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PROCEDURA IN CASO DI INFORTUNIO ed INCIDENTE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4878147" y="5613712"/>
            <a:ext cx="4220532" cy="9454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altLang="it-IT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Porta o invia </a:t>
            </a:r>
            <a:r>
              <a:rPr kumimoji="0" lang="it-IT" altLang="it-IT" sz="11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copia </a:t>
            </a:r>
            <a:r>
              <a:rPr kumimoji="0" lang="it-IT" altLang="it-IT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 documentazione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it-IT" altLang="it-IT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1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altLang="it-IT" sz="1100" b="1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Ufficio </a:t>
            </a:r>
            <a:r>
              <a:rPr lang="it-IT" altLang="it-IT" sz="11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Protocollo Generale </a:t>
            </a:r>
            <a:r>
              <a:rPr lang="it-IT" altLang="it-IT" sz="11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dell’ASUIUD al </a:t>
            </a:r>
            <a:r>
              <a:rPr lang="it-IT" sz="1100" u="sng" dirty="0" smtClean="0"/>
              <a:t>3</a:t>
            </a:r>
            <a:r>
              <a:rPr lang="it-IT" sz="1100" u="sng" dirty="0"/>
              <a:t>° Piano della Palazzina 10 del Presidio Ospedaliero Santa Maria della </a:t>
            </a:r>
            <a:r>
              <a:rPr lang="it-IT" sz="1100" u="sng" dirty="0" smtClean="0"/>
              <a:t>Misericordia</a:t>
            </a:r>
            <a:endParaRPr lang="it-IT" altLang="it-IT" sz="1100" i="1" u="sng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sz="1100" i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954642" y="2001017"/>
            <a:ext cx="632881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it-IT" altLang="it-IT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SEGNALA </a:t>
            </a:r>
            <a:r>
              <a:rPr lang="it-IT" altLang="it-IT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L’ACCADUTO AL TUTOR </a:t>
            </a:r>
            <a:r>
              <a:rPr lang="it-IT" altLang="it-IT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CLINICO DI AREA  </a:t>
            </a:r>
            <a:r>
              <a:rPr lang="it-IT" altLang="it-IT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AL </a:t>
            </a:r>
            <a:r>
              <a:rPr lang="it-IT" altLang="it-IT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COORDINATORE (quando in servizio)</a:t>
            </a:r>
            <a:r>
              <a:rPr lang="it-IT" altLang="it-IT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altLang="it-IT" sz="800" dirty="0">
              <a:latin typeface="Arial" panose="020B0604020202020204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it-IT" altLang="it-IT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Assieme </a:t>
            </a:r>
            <a:r>
              <a:rPr lang="it-IT" alt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tutor clinico </a:t>
            </a:r>
            <a:r>
              <a:rPr lang="it-IT" alt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compila la Notifica di Infortunio dell’Università</a:t>
            </a:r>
            <a:r>
              <a:rPr lang="it-IT" alt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(</a:t>
            </a:r>
            <a:r>
              <a:rPr lang="it-IT" alt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MOD</a:t>
            </a:r>
            <a:r>
              <a:rPr lang="it-IT" altLang="it-IT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: NIA </a:t>
            </a:r>
            <a:r>
              <a:rPr lang="it-IT" alt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del 17.04.14</a:t>
            </a:r>
            <a:r>
              <a:rPr lang="it-IT" alt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altLang="it-IT" sz="800" dirty="0">
              <a:latin typeface="Arial" panose="020B0604020202020204" pitchFamily="34" charset="0"/>
            </a:endParaRPr>
          </a:p>
        </p:txBody>
      </p:sp>
      <p:cxnSp>
        <p:nvCxnSpPr>
          <p:cNvPr id="3" name="Connettore 2 2"/>
          <p:cNvCxnSpPr/>
          <p:nvPr/>
        </p:nvCxnSpPr>
        <p:spPr>
          <a:xfrm>
            <a:off x="1226077" y="4732557"/>
            <a:ext cx="0" cy="348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1229665" y="3337003"/>
            <a:ext cx="0" cy="348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1887784" y="368524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se si, 3.b</a:t>
            </a:r>
            <a:endParaRPr lang="it-IT" b="1" dirty="0">
              <a:solidFill>
                <a:srgbClr val="FF0000"/>
              </a:solidFill>
            </a:endParaRPr>
          </a:p>
        </p:txBody>
      </p:sp>
      <p:cxnSp>
        <p:nvCxnSpPr>
          <p:cNvPr id="22" name="Connettore 2 21"/>
          <p:cNvCxnSpPr/>
          <p:nvPr/>
        </p:nvCxnSpPr>
        <p:spPr>
          <a:xfrm>
            <a:off x="2429465" y="4216182"/>
            <a:ext cx="607567" cy="31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220674" y="4714172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se si, 3.a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3847719" y="1751856"/>
            <a:ext cx="38859" cy="191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3" idx="3"/>
            <a:endCxn id="17" idx="1"/>
          </p:cNvCxnSpPr>
          <p:nvPr/>
        </p:nvCxnSpPr>
        <p:spPr>
          <a:xfrm>
            <a:off x="4772287" y="4265190"/>
            <a:ext cx="240051" cy="68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17" idx="2"/>
            <a:endCxn id="21" idx="0"/>
          </p:cNvCxnSpPr>
          <p:nvPr/>
        </p:nvCxnSpPr>
        <p:spPr>
          <a:xfrm flipH="1">
            <a:off x="6988413" y="5080794"/>
            <a:ext cx="72008" cy="532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96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33148" t="11848" r="32980" b="8212"/>
          <a:stretch/>
        </p:blipFill>
        <p:spPr>
          <a:xfrm>
            <a:off x="2250657" y="692696"/>
            <a:ext cx="4121543" cy="607927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67544" y="1886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Modulo di Notifica </a:t>
            </a:r>
            <a:r>
              <a:rPr lang="it-IT" altLang="it-IT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 Infortunio dell’Università</a:t>
            </a:r>
            <a:r>
              <a:rPr lang="it-IT" alt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alt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(MOD:NIA del 17.04.14</a:t>
            </a:r>
            <a:r>
              <a:rPr lang="it-IT" alt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altLang="it-IT" sz="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91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l="32901" t="14001" r="33800" b="7520"/>
          <a:stretch/>
        </p:blipFill>
        <p:spPr>
          <a:xfrm>
            <a:off x="2411760" y="188639"/>
            <a:ext cx="4399755" cy="648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182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ttangolo 3"/>
          <p:cNvSpPr>
            <a:spLocks noChangeArrowheads="1"/>
          </p:cNvSpPr>
          <p:nvPr/>
        </p:nvSpPr>
        <p:spPr bwMode="auto">
          <a:xfrm>
            <a:off x="539750" y="0"/>
            <a:ext cx="82089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it-IT" altLang="it-IT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hangingPunct="1"/>
            <a:endParaRPr lang="it-IT" altLang="it-IT" sz="200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8675" name="Segnaposto contenuto 2"/>
          <p:cNvSpPr>
            <a:spLocks/>
          </p:cNvSpPr>
          <p:nvPr/>
        </p:nvSpPr>
        <p:spPr bwMode="auto">
          <a:xfrm>
            <a:off x="755650" y="620713"/>
            <a:ext cx="64801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3200" b="1">
              <a:solidFill>
                <a:srgbClr val="FFFF00"/>
              </a:solidFill>
              <a:latin typeface="Tw Cen MT" pitchFamily="34" charset="0"/>
              <a:cs typeface="Times New Roman" pitchFamily="18" charset="0"/>
            </a:endParaRPr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51026" y="174403"/>
            <a:ext cx="8229600" cy="77809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2800" dirty="0" smtClean="0">
                <a:latin typeface="Comic Sans MS" panose="030F0702030302020204" pitchFamily="66" charset="0"/>
                <a:cs typeface="Times New Roman" pitchFamily="18" charset="0"/>
              </a:rPr>
              <a:t>INVIO SEGNALAZIONE INFORTUNIO ALL’UNIVERSITÀ</a:t>
            </a:r>
            <a:endParaRPr lang="it-IT" sz="4000" dirty="0">
              <a:latin typeface="Comic Sans MS" panose="030F0702030302020204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843808" y="1340768"/>
            <a:ext cx="32403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t-IT" altLang="it-IT" sz="10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Tutti </a:t>
            </a:r>
            <a:r>
              <a:rPr lang="it-IT" altLang="it-IT" sz="1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gli studenti </a:t>
            </a:r>
            <a:r>
              <a:rPr lang="it-IT" altLang="it-IT" sz="1000" dirty="0">
                <a:latin typeface="Comic Sans MS" panose="030F0702030302020204" pitchFamily="66" charset="0"/>
                <a:cs typeface="Times New Roman" panose="02020603050405020304" pitchFamily="18" charset="0"/>
              </a:rPr>
              <a:t>anche delle sedi periferiche inviano la segnalazione </a:t>
            </a:r>
          </a:p>
          <a:p>
            <a:pPr>
              <a:buFont typeface="Wingdings" pitchFamily="2" charset="2"/>
              <a:buNone/>
            </a:pPr>
            <a:endParaRPr lang="it-IT" altLang="it-IT" sz="1000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it-IT" altLang="it-IT" sz="1000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it-IT" sz="1000" b="1" dirty="0">
                <a:latin typeface="Comic Sans MS" panose="030F0702030302020204" pitchFamily="66" charset="0"/>
              </a:rPr>
              <a:t>SERVIZIO TUTELA PREVENZIONISTICA c/o SERVIZIO PREVENZIONE E PROTEZIONE D’ATENEO</a:t>
            </a:r>
          </a:p>
          <a:p>
            <a:r>
              <a:rPr lang="it-IT" sz="1000" b="1" dirty="0">
                <a:latin typeface="Comic Sans MS" panose="030F0702030302020204" pitchFamily="66" charset="0"/>
              </a:rPr>
              <a:t>Via Cotonificio, 114 – 33100 (UDINE) FAX 0432 </a:t>
            </a:r>
            <a:r>
              <a:rPr lang="it-IT" sz="1000" b="1" dirty="0" smtClean="0">
                <a:latin typeface="Comic Sans MS" panose="030F0702030302020204" pitchFamily="66" charset="0"/>
              </a:rPr>
              <a:t>494010, </a:t>
            </a:r>
            <a:r>
              <a:rPr lang="it-IT" sz="1000" b="1" dirty="0" err="1" smtClean="0">
                <a:latin typeface="Comic Sans MS" panose="030F0702030302020204" pitchFamily="66" charset="0"/>
              </a:rPr>
              <a:t>mail:</a:t>
            </a:r>
            <a:r>
              <a:rPr lang="it-IT" sz="1000" b="1" dirty="0" err="1" smtClean="0">
                <a:latin typeface="Comic Sans MS" panose="030F0702030302020204" pitchFamily="66" charset="0"/>
                <a:hlinkClick r:id="rId2"/>
              </a:rPr>
              <a:t>gestione.infortunio@uniud.it</a:t>
            </a:r>
            <a:endParaRPr lang="it-IT" sz="1000" b="1" dirty="0">
              <a:latin typeface="Comic Sans MS" panose="030F0702030302020204" pitchFamily="66" charset="0"/>
            </a:endParaRPr>
          </a:p>
          <a:p>
            <a:endParaRPr lang="it-IT" sz="1000" b="1" dirty="0">
              <a:latin typeface="Comic Sans MS" panose="030F0702030302020204" pitchFamily="66" charset="0"/>
            </a:endParaRPr>
          </a:p>
          <a:p>
            <a:endParaRPr lang="it-IT" sz="1000" b="1" dirty="0">
              <a:latin typeface="Comic Sans MS" panose="030F0702030302020204" pitchFamily="66" charset="0"/>
            </a:endParaRPr>
          </a:p>
          <a:p>
            <a:r>
              <a:rPr lang="it-IT" sz="1000" b="1" dirty="0">
                <a:latin typeface="Comic Sans MS" panose="030F0702030302020204" pitchFamily="66" charset="0"/>
              </a:rPr>
              <a:t>Far pervenire al protocollo generale </a:t>
            </a:r>
            <a:r>
              <a:rPr lang="it-IT" sz="1000" b="1" dirty="0" smtClean="0">
                <a:latin typeface="Comic Sans MS" panose="030F0702030302020204" pitchFamily="66" charset="0"/>
              </a:rPr>
              <a:t>dell’Azienda </a:t>
            </a:r>
            <a:r>
              <a:rPr lang="it-IT" sz="1000" b="1" dirty="0">
                <a:latin typeface="Comic Sans MS" panose="030F0702030302020204" pitchFamily="66" charset="0"/>
              </a:rPr>
              <a:t>il </a:t>
            </a:r>
            <a:r>
              <a:rPr lang="it-IT" sz="1000" b="1" dirty="0" smtClean="0">
                <a:latin typeface="Comic Sans MS" panose="030F0702030302020204" pitchFamily="66" charset="0"/>
              </a:rPr>
              <a:t>Certificato Medico </a:t>
            </a:r>
            <a:r>
              <a:rPr lang="it-IT" sz="1000" b="1" dirty="0">
                <a:latin typeface="Comic Sans MS" panose="030F0702030302020204" pitchFamily="66" charset="0"/>
              </a:rPr>
              <a:t>di </a:t>
            </a:r>
            <a:r>
              <a:rPr lang="it-IT" sz="1000" b="1" dirty="0" smtClean="0">
                <a:latin typeface="Comic Sans MS" panose="030F0702030302020204" pitchFamily="66" charset="0"/>
              </a:rPr>
              <a:t>Infortunio (CMI) </a:t>
            </a:r>
            <a:r>
              <a:rPr lang="it-IT" sz="1000" b="1" dirty="0">
                <a:latin typeface="Comic Sans MS" panose="030F0702030302020204" pitchFamily="66" charset="0"/>
              </a:rPr>
              <a:t>ed eventuale certificato INAIL</a:t>
            </a:r>
            <a:r>
              <a:rPr lang="it-IT" sz="1000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it-IT" altLang="it-IT" sz="1000" dirty="0">
                <a:latin typeface="Comic Sans MS" panose="030F0702030302020204" pitchFamily="66" charset="0"/>
                <a:cs typeface="Times New Roman" panose="02020603050405020304" pitchFamily="18" charset="0"/>
              </a:rPr>
              <a:t>prima possibile personalmente o tramite posta interna</a:t>
            </a:r>
          </a:p>
          <a:p>
            <a:endParaRPr lang="it-IT" sz="1000" dirty="0"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None/>
            </a:pPr>
            <a:endParaRPr lang="it-IT" altLang="it-IT" sz="1000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it-IT" altLang="it-IT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Per chiarimenti telefonare alla Sorveglianza </a:t>
            </a:r>
            <a:r>
              <a:rPr lang="it-IT" altLang="it-IT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Sanitaria dell’Università</a:t>
            </a:r>
            <a:r>
              <a:rPr lang="it-IT" altLang="it-IT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:</a:t>
            </a:r>
          </a:p>
          <a:p>
            <a:pPr algn="ctr">
              <a:buFont typeface="Wingdings" pitchFamily="2" charset="2"/>
              <a:buNone/>
            </a:pPr>
            <a:r>
              <a:rPr lang="it-IT" altLang="it-IT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Referente: Dott.ssa </a:t>
            </a:r>
            <a:r>
              <a:rPr lang="it-IT" altLang="it-IT" b="1" dirty="0" err="1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Bressani</a:t>
            </a:r>
            <a:r>
              <a:rPr lang="it-IT" altLang="it-IT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Carla</a:t>
            </a:r>
          </a:p>
          <a:p>
            <a:pPr algn="ctr">
              <a:buFont typeface="Wingdings" pitchFamily="2" charset="2"/>
              <a:buNone/>
            </a:pPr>
            <a:r>
              <a:rPr lang="it-IT" altLang="it-IT" sz="2400" b="1" dirty="0" smtClean="0">
                <a:latin typeface="Comic Sans MS" panose="030F0702030302020204" pitchFamily="66" charset="0"/>
              </a:rPr>
              <a:t>Tel. </a:t>
            </a:r>
            <a:r>
              <a:rPr lang="it-IT" altLang="it-IT" sz="2400" b="1" dirty="0">
                <a:latin typeface="Comic Sans MS" panose="030F0702030302020204" pitchFamily="66" charset="0"/>
              </a:rPr>
              <a:t>0432-558883</a:t>
            </a:r>
            <a:endParaRPr lang="it-IT" altLang="it-IT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607</Words>
  <Application>Microsoft Office PowerPoint</Application>
  <PresentationFormat>Presentazione su schermo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6" baseType="lpstr">
      <vt:lpstr>Arial</vt:lpstr>
      <vt:lpstr>Calibri</vt:lpstr>
      <vt:lpstr>Comic Sans MS</vt:lpstr>
      <vt:lpstr>Garamond</vt:lpstr>
      <vt:lpstr>Tahoma</vt:lpstr>
      <vt:lpstr>Times New Roman</vt:lpstr>
      <vt:lpstr>Tw Cen MT</vt:lpstr>
      <vt:lpstr>Wingdings</vt:lpstr>
      <vt:lpstr>Tema di Office</vt:lpstr>
      <vt:lpstr>GESTIONE DEGLI INFORTUNI</vt:lpstr>
      <vt:lpstr>GUIDA AL TIROCINIO CLINICO  PER GLI STUDENTI DEL PRIMO ANNO Anno accademico 2016/2017</vt:lpstr>
      <vt:lpstr>GUIDA PER IL TUTORE DI TIROCINIO  Anno Accademico 2016-2017</vt:lpstr>
      <vt:lpstr>Presentazione standard di PowerPoint</vt:lpstr>
      <vt:lpstr>Presentazione standard di PowerPoint</vt:lpstr>
      <vt:lpstr>Presentazione standard di PowerPoint</vt:lpstr>
      <vt:lpstr>INVIO SEGNALAZIONE INFORTUNIO ALL’UNIVERSITÀ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terry</dc:creator>
  <cp:lastModifiedBy>Debora Fantini</cp:lastModifiedBy>
  <cp:revision>50</cp:revision>
  <dcterms:created xsi:type="dcterms:W3CDTF">2016-01-11T17:19:39Z</dcterms:created>
  <dcterms:modified xsi:type="dcterms:W3CDTF">2017-04-11T11:38:19Z</dcterms:modified>
</cp:coreProperties>
</file>